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1"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m Hourigan" initials="TH" lastIdx="1" clrIdx="0">
    <p:extLst>
      <p:ext uri="{19B8F6BF-5375-455C-9EA6-DF929625EA0E}">
        <p15:presenceInfo xmlns:p15="http://schemas.microsoft.com/office/powerpoint/2012/main" xmlns="" userId="4c68a9034e7bbea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F206D2-98D2-42CA-BC98-631AC273731A}" type="datetimeFigureOut">
              <a:rPr lang="en-US" smtClean="0"/>
              <a:pPr/>
              <a:t>9/8/2025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34F3DF-958B-4BC4-9828-EE1BE0123D3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34F3DF-958B-4BC4-9828-EE1BE0123D3C}"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FC5F169-7261-4FB0-B2F6-A9C8260135E4}"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C5F169-7261-4FB0-B2F6-A9C8260135E4}"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C5F169-7261-4FB0-B2F6-A9C8260135E4}"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C5F169-7261-4FB0-B2F6-A9C8260135E4}"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C5F169-7261-4FB0-B2F6-A9C8260135E4}" type="datetimeFigureOut">
              <a:rPr lang="en-US" smtClean="0"/>
              <a:pPr/>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C5F169-7261-4FB0-B2F6-A9C8260135E4}" type="datetimeFigureOut">
              <a:rPr lang="en-US" smtClean="0"/>
              <a:pPr/>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C5F169-7261-4FB0-B2F6-A9C8260135E4}" type="datetimeFigureOut">
              <a:rPr lang="en-US" smtClean="0"/>
              <a:pPr/>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C5F169-7261-4FB0-B2F6-A9C8260135E4}" type="datetimeFigureOut">
              <a:rPr lang="en-US" smtClean="0"/>
              <a:pPr/>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C5F169-7261-4FB0-B2F6-A9C8260135E4}" type="datetimeFigureOut">
              <a:rPr lang="en-US" smtClean="0"/>
              <a:pPr/>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C5F169-7261-4FB0-B2F6-A9C8260135E4}" type="datetimeFigureOut">
              <a:rPr lang="en-US" smtClean="0"/>
              <a:pPr/>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C5F169-7261-4FB0-B2F6-A9C8260135E4}" type="datetimeFigureOut">
              <a:rPr lang="en-US" smtClean="0"/>
              <a:pPr/>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94F9C0-DA7D-4756-BBBA-B25954406B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C5F169-7261-4FB0-B2F6-A9C8260135E4}" type="datetimeFigureOut">
              <a:rPr lang="en-US" smtClean="0"/>
              <a:pPr/>
              <a:t>9/8/2025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4F9C0-DA7D-4756-BBBA-B25954406B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registrar@droimeanncattlesociety.com" TargetMode="External"/><Relationship Id="rId2" Type="http://schemas.openxmlformats.org/officeDocument/2006/relationships/hyperlink" Target="mailto:treasurer@droimeanncattlesociety.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registrar@droimeanncattlesociety.com" TargetMode="External"/><Relationship Id="rId2" Type="http://schemas.openxmlformats.org/officeDocument/2006/relationships/hyperlink" Target="mailto:treasurer@droimeanncattlesociety.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droimeanncattlesociety.com/members-login/"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GB" i="1" dirty="0"/>
              <a:t>Droimeann Cattle Society</a:t>
            </a:r>
            <a:br>
              <a:rPr lang="en-GB" i="1" dirty="0"/>
            </a:br>
            <a:r>
              <a:rPr lang="en-GB" i="1" dirty="0"/>
              <a:t>How to pay for registration of Cattle </a:t>
            </a:r>
            <a:endParaRPr lang="en-US" i="1" dirty="0"/>
          </a:p>
        </p:txBody>
      </p:sp>
      <p:pic>
        <p:nvPicPr>
          <p:cNvPr id="9" name="Content Placeholder 8" descr="OIP.jpg"/>
          <p:cNvPicPr>
            <a:picLocks noGrp="1" noChangeAspect="1"/>
          </p:cNvPicPr>
          <p:nvPr>
            <p:ph idx="1"/>
          </p:nvPr>
        </p:nvPicPr>
        <p:blipFill>
          <a:blip r:embed="rId3" cstate="print"/>
          <a:stretch>
            <a:fillRect/>
          </a:stretch>
        </p:blipFill>
        <p:spPr>
          <a:xfrm>
            <a:off x="2428875" y="2791619"/>
            <a:ext cx="4286250" cy="214312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i="1" dirty="0"/>
              <a:t>Droimeann Cattle Society Registration Fees (members only)</a:t>
            </a:r>
            <a:endParaRPr lang="en-US" i="1" dirty="0"/>
          </a:p>
        </p:txBody>
      </p:sp>
      <p:sp>
        <p:nvSpPr>
          <p:cNvPr id="5" name="Content Placeholder 4"/>
          <p:cNvSpPr>
            <a:spLocks noGrp="1"/>
          </p:cNvSpPr>
          <p:nvPr>
            <p:ph idx="1"/>
          </p:nvPr>
        </p:nvSpPr>
        <p:spPr/>
        <p:txBody>
          <a:bodyPr>
            <a:normAutofit fontScale="62500" lnSpcReduction="20000"/>
          </a:bodyPr>
          <a:lstStyle/>
          <a:p>
            <a:r>
              <a:rPr lang="en-GB" dirty="0"/>
              <a:t>All animals on or before 2020 -15 euro</a:t>
            </a:r>
          </a:p>
          <a:p>
            <a:r>
              <a:rPr lang="en-GB" dirty="0"/>
              <a:t>All animals born in 2021 – 25 euro</a:t>
            </a:r>
          </a:p>
          <a:p>
            <a:r>
              <a:rPr lang="en-GB" dirty="0"/>
              <a:t>Females born in 2022 and onward – 50 euro</a:t>
            </a:r>
          </a:p>
          <a:p>
            <a:r>
              <a:rPr lang="en-GB" dirty="0"/>
              <a:t>Males born in 2022 and onward – 75 euro</a:t>
            </a:r>
          </a:p>
          <a:p>
            <a:r>
              <a:rPr lang="en-GB" dirty="0"/>
              <a:t>Herd Prefix - €40</a:t>
            </a:r>
          </a:p>
          <a:p>
            <a:r>
              <a:rPr lang="en-GB" b="1" u="sng" dirty="0">
                <a:solidFill>
                  <a:srgbClr val="FF0000"/>
                </a:solidFill>
              </a:rPr>
              <a:t>ALL ANIMALS MUST BE PURITY TESTED PRIOR TO REGISTRATION !</a:t>
            </a:r>
          </a:p>
          <a:p>
            <a:r>
              <a:rPr lang="en-GB" dirty="0"/>
              <a:t>All animals must be paid for in advance of receiving pedigree certificates. </a:t>
            </a:r>
          </a:p>
          <a:p>
            <a:r>
              <a:rPr lang="en-GB" dirty="0"/>
              <a:t>Preferred method of payment is via the website.</a:t>
            </a:r>
          </a:p>
          <a:p>
            <a:r>
              <a:rPr lang="en-GB" dirty="0"/>
              <a:t>Visa Debit/Cheque payments can be accommodated but may lead to a delay in receiving </a:t>
            </a:r>
            <a:r>
              <a:rPr lang="en-GB" dirty="0" err="1"/>
              <a:t>Certs</a:t>
            </a:r>
            <a:r>
              <a:rPr lang="en-GB" dirty="0"/>
              <a:t> due to manual process.</a:t>
            </a:r>
          </a:p>
          <a:p>
            <a:pPr algn="ctr">
              <a:buNone/>
            </a:pPr>
            <a:r>
              <a:rPr lang="en-GB" dirty="0"/>
              <a:t>Please reach out to the following addresses so payments/registrations can be verified.</a:t>
            </a:r>
          </a:p>
          <a:p>
            <a:pPr algn="ctr">
              <a:buNone/>
            </a:pPr>
            <a:r>
              <a:rPr lang="en-GB" dirty="0">
                <a:hlinkClick r:id="rId2"/>
              </a:rPr>
              <a:t>treasurer@droimeanncattlesociety.com</a:t>
            </a:r>
            <a:r>
              <a:rPr lang="en-GB" dirty="0"/>
              <a:t> (payment for registrations)</a:t>
            </a:r>
          </a:p>
          <a:p>
            <a:pPr algn="ctr">
              <a:buNone/>
            </a:pPr>
            <a:r>
              <a:rPr lang="en-GB" dirty="0">
                <a:hlinkClick r:id="rId3"/>
              </a:rPr>
              <a:t>registrar@droimeanncattlesociety.com</a:t>
            </a:r>
            <a:r>
              <a:rPr lang="en-GB" dirty="0"/>
              <a:t> (registrations)</a:t>
            </a:r>
          </a:p>
          <a:p>
            <a:pPr algn="ctr">
              <a:buNone/>
            </a:pPr>
            <a:r>
              <a:rPr lang="en-GB" dirty="0"/>
              <a:t>Best to copy both emails with your query</a:t>
            </a:r>
          </a:p>
          <a:p>
            <a:pPr>
              <a:buNone/>
            </a:pPr>
            <a:endParaRPr lang="en-GB" dirty="0"/>
          </a:p>
          <a:p>
            <a:pPr>
              <a:buNone/>
            </a:pPr>
            <a:endParaRPr lang="en-GB" dirty="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CCF057F-49FD-DBEC-0F8A-D3F241CC9C92}"/>
              </a:ext>
            </a:extLst>
          </p:cNvPr>
          <p:cNvSpPr>
            <a:spLocks noGrp="1"/>
          </p:cNvSpPr>
          <p:nvPr>
            <p:ph type="title"/>
          </p:nvPr>
        </p:nvSpPr>
        <p:spPr>
          <a:xfrm>
            <a:off x="457200" y="274638"/>
            <a:ext cx="8229600" cy="1143000"/>
          </a:xfrm>
        </p:spPr>
        <p:txBody>
          <a:bodyPr>
            <a:normAutofit fontScale="90000"/>
          </a:bodyPr>
          <a:lstStyle/>
          <a:p>
            <a:r>
              <a:rPr lang="en-GB" i="1" dirty="0"/>
              <a:t>Droimeann Cattle Society Registration Fees (Breeders </a:t>
            </a:r>
            <a:r>
              <a:rPr lang="en-GB" i="1"/>
              <a:t>Non Members)</a:t>
            </a:r>
            <a:endParaRPr lang="en-US" i="1" dirty="0"/>
          </a:p>
        </p:txBody>
      </p:sp>
      <p:sp>
        <p:nvSpPr>
          <p:cNvPr id="5" name="Content Placeholder 4">
            <a:extLst>
              <a:ext uri="{FF2B5EF4-FFF2-40B4-BE49-F238E27FC236}">
                <a16:creationId xmlns:a16="http://schemas.microsoft.com/office/drawing/2014/main" xmlns="" id="{154B6954-AAD8-9E0C-75DD-2E0A3220AD8A}"/>
              </a:ext>
            </a:extLst>
          </p:cNvPr>
          <p:cNvSpPr>
            <a:spLocks noGrp="1"/>
          </p:cNvSpPr>
          <p:nvPr>
            <p:ph idx="1"/>
          </p:nvPr>
        </p:nvSpPr>
        <p:spPr>
          <a:xfrm>
            <a:off x="539552" y="1628800"/>
            <a:ext cx="8229600" cy="4525963"/>
          </a:xfrm>
        </p:spPr>
        <p:txBody>
          <a:bodyPr>
            <a:normAutofit fontScale="70000" lnSpcReduction="20000"/>
          </a:bodyPr>
          <a:lstStyle/>
          <a:p>
            <a:r>
              <a:rPr lang="en-GB" dirty="0"/>
              <a:t>Registration of Male - €100</a:t>
            </a:r>
          </a:p>
          <a:p>
            <a:r>
              <a:rPr lang="en-GB" dirty="0"/>
              <a:t>Registration of Female - €75</a:t>
            </a:r>
          </a:p>
          <a:p>
            <a:r>
              <a:rPr lang="en-GB" dirty="0"/>
              <a:t>Herd Prefix - €80</a:t>
            </a:r>
          </a:p>
          <a:p>
            <a:r>
              <a:rPr lang="en-GB" b="1" u="sng" dirty="0">
                <a:solidFill>
                  <a:srgbClr val="FF0000"/>
                </a:solidFill>
              </a:rPr>
              <a:t>ALL ANIMALS MUST BE PURITY TESTED PRIOR TO REGISTRATION !</a:t>
            </a:r>
          </a:p>
          <a:p>
            <a:r>
              <a:rPr lang="en-GB" dirty="0"/>
              <a:t>All animals must be paid for in advance of receiving pedigree certificates. </a:t>
            </a:r>
          </a:p>
          <a:p>
            <a:r>
              <a:rPr lang="en-GB" dirty="0"/>
              <a:t>Preferred method of payment is via Visa Debit/ Bank Transfer /Cheque </a:t>
            </a:r>
          </a:p>
          <a:p>
            <a:r>
              <a:rPr lang="en-GB" dirty="0"/>
              <a:t>Please reach out to the following addresses so payments/registrations can be verified.</a:t>
            </a:r>
          </a:p>
          <a:p>
            <a:pPr algn="ctr">
              <a:buNone/>
            </a:pPr>
            <a:r>
              <a:rPr lang="en-GB" dirty="0">
                <a:hlinkClick r:id="rId2"/>
              </a:rPr>
              <a:t>treasurer@droimeanncattlesociety.com</a:t>
            </a:r>
            <a:r>
              <a:rPr lang="en-GB" dirty="0"/>
              <a:t> (payment for registrations)</a:t>
            </a:r>
          </a:p>
          <a:p>
            <a:pPr algn="ctr">
              <a:buNone/>
            </a:pPr>
            <a:r>
              <a:rPr lang="en-GB" dirty="0">
                <a:hlinkClick r:id="rId3"/>
              </a:rPr>
              <a:t>registrar@droimeanncattlesociety.com</a:t>
            </a:r>
            <a:r>
              <a:rPr lang="en-GB" dirty="0"/>
              <a:t> (registrations)</a:t>
            </a:r>
          </a:p>
          <a:p>
            <a:pPr algn="ctr">
              <a:buNone/>
            </a:pPr>
            <a:r>
              <a:rPr lang="en-GB" dirty="0"/>
              <a:t>Best to copy both emails with your query</a:t>
            </a:r>
          </a:p>
          <a:p>
            <a:pPr>
              <a:buNone/>
            </a:pPr>
            <a:endParaRPr lang="en-GB" dirty="0"/>
          </a:p>
          <a:p>
            <a:pPr>
              <a:buNone/>
            </a:pPr>
            <a:endParaRPr lang="en-GB" dirty="0"/>
          </a:p>
          <a:p>
            <a:pPr>
              <a:buNone/>
            </a:pPr>
            <a:endParaRPr lang="en-US" dirty="0"/>
          </a:p>
        </p:txBody>
      </p:sp>
    </p:spTree>
    <p:extLst>
      <p:ext uri="{BB962C8B-B14F-4D97-AF65-F5344CB8AC3E}">
        <p14:creationId xmlns:p14="http://schemas.microsoft.com/office/powerpoint/2010/main" xmlns="" val="1846198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to log on to Pay?</a:t>
            </a:r>
            <a:endParaRPr lang="en-US" dirty="0"/>
          </a:p>
        </p:txBody>
      </p:sp>
      <p:sp>
        <p:nvSpPr>
          <p:cNvPr id="4" name="Content Placeholder 3"/>
          <p:cNvSpPr>
            <a:spLocks noGrp="1"/>
          </p:cNvSpPr>
          <p:nvPr>
            <p:ph sz="half" idx="1"/>
          </p:nvPr>
        </p:nvSpPr>
        <p:spPr>
          <a:xfrm>
            <a:off x="461392" y="1600200"/>
            <a:ext cx="8225408" cy="4525963"/>
          </a:xfrm>
        </p:spPr>
        <p:txBody>
          <a:bodyPr>
            <a:normAutofit/>
          </a:bodyPr>
          <a:lstStyle/>
          <a:p>
            <a:r>
              <a:rPr lang="en-GB" sz="1600" dirty="0"/>
              <a:t>Navigate to </a:t>
            </a:r>
            <a:r>
              <a:rPr lang="en-GB" sz="1600" dirty="0">
                <a:hlinkClick r:id="rId2"/>
              </a:rPr>
              <a:t>Breeders Login – Droimeann Cattle Society</a:t>
            </a:r>
            <a:endParaRPr lang="en-GB" sz="1600" dirty="0"/>
          </a:p>
          <a:p>
            <a:r>
              <a:rPr lang="en-GB" sz="1600" dirty="0"/>
              <a:t>Enter user name and password you would have received upon registering as a member on the website. There is a facility for users to reset their own password if they cannot remember it. (Lost your Password function)</a:t>
            </a:r>
          </a:p>
          <a:p>
            <a:r>
              <a:rPr lang="en-GB" sz="1600" dirty="0"/>
              <a:t>Once Logged in go to the “My Account” dropdown and select “Schedule of Fees -  Registrations”</a:t>
            </a:r>
          </a:p>
          <a:p>
            <a:r>
              <a:rPr lang="en-GB" sz="1600" dirty="0"/>
              <a:t>You will see the various options to pay. Please refer to the slide on registration Fees to select the correction option.</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Registrations</a:t>
            </a:r>
            <a:endParaRPr lang="en-US" dirty="0"/>
          </a:p>
        </p:txBody>
      </p:sp>
      <p:sp>
        <p:nvSpPr>
          <p:cNvPr id="3" name="Content Placeholder 2"/>
          <p:cNvSpPr>
            <a:spLocks noGrp="1"/>
          </p:cNvSpPr>
          <p:nvPr>
            <p:ph sz="half" idx="1"/>
          </p:nvPr>
        </p:nvSpPr>
        <p:spPr/>
        <p:txBody>
          <a:bodyPr>
            <a:normAutofit fontScale="55000" lnSpcReduction="20000"/>
          </a:bodyPr>
          <a:lstStyle/>
          <a:p>
            <a:r>
              <a:rPr lang="en-GB" dirty="0"/>
              <a:t>Once you have selected the appropriate option for registration, use the following slide as an example on how to complete the entry fields. </a:t>
            </a:r>
          </a:p>
          <a:p>
            <a:r>
              <a:rPr lang="en-GB" dirty="0"/>
              <a:t>Entry must only be filled out for 1 animal each time, no batch entries as we must allow for verification of each animal prior to registration.</a:t>
            </a:r>
          </a:p>
          <a:p>
            <a:r>
              <a:rPr lang="en-GB" dirty="0"/>
              <a:t>Enter the animal tag ID and  Animal name in the fields provided.</a:t>
            </a:r>
          </a:p>
          <a:p>
            <a:r>
              <a:rPr lang="en-GB" dirty="0"/>
              <a:t>At this stage you can add to cart, if you have other animals to register, you can navigate back to the various registration options or alternatively you can proceed to checkout and pay for you registrations.</a:t>
            </a:r>
          </a:p>
          <a:p>
            <a:r>
              <a:rPr lang="en-GB" dirty="0"/>
              <a:t>You will receive a copy of your order via email, additionally , the registrars  &amp; treasurer will be notified of the order and will begin the verification and registration process.</a:t>
            </a:r>
            <a:endParaRPr lang="en-US" dirty="0"/>
          </a:p>
        </p:txBody>
      </p:sp>
      <p:pic>
        <p:nvPicPr>
          <p:cNvPr id="5" name="Content Placeholder 4"/>
          <p:cNvPicPr>
            <a:picLocks noGrp="1" noChangeAspect="1"/>
          </p:cNvPicPr>
          <p:nvPr>
            <p:ph sz="half" idx="2"/>
          </p:nvPr>
        </p:nvPicPr>
        <p:blipFill>
          <a:blip r:embed="rId2" cstate="print"/>
          <a:srcRect/>
          <a:stretch/>
        </p:blipFill>
        <p:spPr>
          <a:xfrm>
            <a:off x="5822957" y="1986420"/>
            <a:ext cx="1689085" cy="375352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Animal Naming Conventions (Letter) by year</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xmlns="" val="3353072050"/>
              </p:ext>
            </p:extLst>
          </p:nvPr>
        </p:nvGraphicFramePr>
        <p:xfrm>
          <a:off x="1524000" y="1397000"/>
          <a:ext cx="6096000" cy="29667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xmlns="" val="20000"/>
                    </a:ext>
                  </a:extLst>
                </a:gridCol>
                <a:gridCol w="3048000">
                  <a:extLst>
                    <a:ext uri="{9D8B030D-6E8A-4147-A177-3AD203B41FA5}">
                      <a16:colId xmlns:a16="http://schemas.microsoft.com/office/drawing/2014/main" xmlns="" val="20001"/>
                    </a:ext>
                  </a:extLst>
                </a:gridCol>
              </a:tblGrid>
              <a:tr h="370840">
                <a:tc>
                  <a:txBody>
                    <a:bodyPr/>
                    <a:lstStyle/>
                    <a:p>
                      <a:r>
                        <a:rPr lang="en-GB" dirty="0"/>
                        <a:t>2018</a:t>
                      </a:r>
                      <a:endParaRPr lang="en-US" dirty="0"/>
                    </a:p>
                  </a:txBody>
                  <a:tcPr/>
                </a:tc>
                <a:tc>
                  <a:txBody>
                    <a:bodyPr/>
                    <a:lstStyle/>
                    <a:p>
                      <a:r>
                        <a:rPr lang="en-GB" dirty="0"/>
                        <a:t>I</a:t>
                      </a:r>
                      <a:endParaRPr lang="en-US" dirty="0"/>
                    </a:p>
                  </a:txBody>
                  <a:tcPr/>
                </a:tc>
                <a:extLst>
                  <a:ext uri="{0D108BD9-81ED-4DB2-BD59-A6C34878D82A}">
                    <a16:rowId xmlns:a16="http://schemas.microsoft.com/office/drawing/2014/main" xmlns="" val="10000"/>
                  </a:ext>
                </a:extLst>
              </a:tr>
              <a:tr h="370840">
                <a:tc>
                  <a:txBody>
                    <a:bodyPr/>
                    <a:lstStyle/>
                    <a:p>
                      <a:r>
                        <a:rPr lang="en-GB"/>
                        <a:t>2019</a:t>
                      </a:r>
                      <a:endParaRPr lang="en-US" dirty="0"/>
                    </a:p>
                  </a:txBody>
                  <a:tcPr/>
                </a:tc>
                <a:tc>
                  <a:txBody>
                    <a:bodyPr/>
                    <a:lstStyle/>
                    <a:p>
                      <a:r>
                        <a:rPr lang="en-GB" dirty="0"/>
                        <a:t>J</a:t>
                      </a:r>
                      <a:endParaRPr lang="en-US" dirty="0"/>
                    </a:p>
                  </a:txBody>
                  <a:tcPr/>
                </a:tc>
                <a:extLst>
                  <a:ext uri="{0D108BD9-81ED-4DB2-BD59-A6C34878D82A}">
                    <a16:rowId xmlns:a16="http://schemas.microsoft.com/office/drawing/2014/main" xmlns="" val="10001"/>
                  </a:ext>
                </a:extLst>
              </a:tr>
              <a:tr h="370840">
                <a:tc>
                  <a:txBody>
                    <a:bodyPr/>
                    <a:lstStyle/>
                    <a:p>
                      <a:r>
                        <a:rPr lang="en-GB"/>
                        <a:t>2020</a:t>
                      </a:r>
                      <a:endParaRPr lang="en-US" dirty="0"/>
                    </a:p>
                  </a:txBody>
                  <a:tcPr/>
                </a:tc>
                <a:tc>
                  <a:txBody>
                    <a:bodyPr/>
                    <a:lstStyle/>
                    <a:p>
                      <a:r>
                        <a:rPr lang="en-GB"/>
                        <a:t>K</a:t>
                      </a:r>
                      <a:endParaRPr lang="en-US" dirty="0"/>
                    </a:p>
                  </a:txBody>
                  <a:tcPr/>
                </a:tc>
                <a:extLst>
                  <a:ext uri="{0D108BD9-81ED-4DB2-BD59-A6C34878D82A}">
                    <a16:rowId xmlns:a16="http://schemas.microsoft.com/office/drawing/2014/main" xmlns="" val="10002"/>
                  </a:ext>
                </a:extLst>
              </a:tr>
              <a:tr h="370840">
                <a:tc>
                  <a:txBody>
                    <a:bodyPr/>
                    <a:lstStyle/>
                    <a:p>
                      <a:r>
                        <a:rPr lang="en-GB"/>
                        <a:t>2021</a:t>
                      </a:r>
                      <a:endParaRPr lang="en-US" dirty="0"/>
                    </a:p>
                  </a:txBody>
                  <a:tcPr/>
                </a:tc>
                <a:tc>
                  <a:txBody>
                    <a:bodyPr/>
                    <a:lstStyle/>
                    <a:p>
                      <a:r>
                        <a:rPr lang="en-GB"/>
                        <a:t>L</a:t>
                      </a:r>
                      <a:endParaRPr lang="en-US" dirty="0"/>
                    </a:p>
                  </a:txBody>
                  <a:tcPr/>
                </a:tc>
                <a:extLst>
                  <a:ext uri="{0D108BD9-81ED-4DB2-BD59-A6C34878D82A}">
                    <a16:rowId xmlns:a16="http://schemas.microsoft.com/office/drawing/2014/main" xmlns="" val="10003"/>
                  </a:ext>
                </a:extLst>
              </a:tr>
              <a:tr h="370840">
                <a:tc>
                  <a:txBody>
                    <a:bodyPr/>
                    <a:lstStyle/>
                    <a:p>
                      <a:r>
                        <a:rPr lang="en-GB"/>
                        <a:t>2022</a:t>
                      </a:r>
                      <a:endParaRPr lang="en-US" dirty="0"/>
                    </a:p>
                  </a:txBody>
                  <a:tcPr/>
                </a:tc>
                <a:tc>
                  <a:txBody>
                    <a:bodyPr/>
                    <a:lstStyle/>
                    <a:p>
                      <a:r>
                        <a:rPr lang="en-GB"/>
                        <a:t>M</a:t>
                      </a:r>
                      <a:endParaRPr lang="en-US" dirty="0"/>
                    </a:p>
                  </a:txBody>
                  <a:tcPr/>
                </a:tc>
                <a:extLst>
                  <a:ext uri="{0D108BD9-81ED-4DB2-BD59-A6C34878D82A}">
                    <a16:rowId xmlns:a16="http://schemas.microsoft.com/office/drawing/2014/main" xmlns="" val="10004"/>
                  </a:ext>
                </a:extLst>
              </a:tr>
              <a:tr h="370840">
                <a:tc>
                  <a:txBody>
                    <a:bodyPr/>
                    <a:lstStyle/>
                    <a:p>
                      <a:r>
                        <a:rPr lang="en-GB"/>
                        <a:t>2023</a:t>
                      </a:r>
                      <a:endParaRPr lang="en-US" dirty="0"/>
                    </a:p>
                  </a:txBody>
                  <a:tcPr/>
                </a:tc>
                <a:tc>
                  <a:txBody>
                    <a:bodyPr/>
                    <a:lstStyle/>
                    <a:p>
                      <a:r>
                        <a:rPr lang="en-GB"/>
                        <a:t>N</a:t>
                      </a:r>
                      <a:endParaRPr lang="en-US" dirty="0"/>
                    </a:p>
                  </a:txBody>
                  <a:tcPr/>
                </a:tc>
                <a:extLst>
                  <a:ext uri="{0D108BD9-81ED-4DB2-BD59-A6C34878D82A}">
                    <a16:rowId xmlns:a16="http://schemas.microsoft.com/office/drawing/2014/main" xmlns="" val="10005"/>
                  </a:ext>
                </a:extLst>
              </a:tr>
              <a:tr h="370840">
                <a:tc>
                  <a:txBody>
                    <a:bodyPr/>
                    <a:lstStyle/>
                    <a:p>
                      <a:r>
                        <a:rPr lang="en-GB"/>
                        <a:t>2024</a:t>
                      </a:r>
                      <a:endParaRPr lang="en-US" dirty="0"/>
                    </a:p>
                  </a:txBody>
                  <a:tcPr/>
                </a:tc>
                <a:tc>
                  <a:txBody>
                    <a:bodyPr/>
                    <a:lstStyle/>
                    <a:p>
                      <a:r>
                        <a:rPr lang="en-GB" dirty="0"/>
                        <a:t>O</a:t>
                      </a:r>
                      <a:endParaRPr lang="en-US" dirty="0"/>
                    </a:p>
                  </a:txBody>
                  <a:tcPr/>
                </a:tc>
                <a:extLst>
                  <a:ext uri="{0D108BD9-81ED-4DB2-BD59-A6C34878D82A}">
                    <a16:rowId xmlns:a16="http://schemas.microsoft.com/office/drawing/2014/main" xmlns="" val="10006"/>
                  </a:ext>
                </a:extLst>
              </a:tr>
              <a:tr h="370840">
                <a:tc>
                  <a:txBody>
                    <a:bodyPr/>
                    <a:lstStyle/>
                    <a:p>
                      <a:r>
                        <a:rPr lang="en-GB" dirty="0"/>
                        <a:t>2025</a:t>
                      </a:r>
                      <a:endParaRPr lang="en-US" dirty="0"/>
                    </a:p>
                  </a:txBody>
                  <a:tcPr/>
                </a:tc>
                <a:tc>
                  <a:txBody>
                    <a:bodyPr/>
                    <a:lstStyle/>
                    <a:p>
                      <a:r>
                        <a:rPr lang="en-GB" dirty="0"/>
                        <a:t>P</a:t>
                      </a:r>
                      <a:endParaRPr lang="en-US" dirty="0"/>
                    </a:p>
                  </a:txBody>
                  <a:tcPr/>
                </a:tc>
                <a:extLst>
                  <a:ext uri="{0D108BD9-81ED-4DB2-BD59-A6C34878D82A}">
                    <a16:rowId xmlns:a16="http://schemas.microsoft.com/office/drawing/2014/main" xmlns="" val="108869352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491</Words>
  <Application>Microsoft Office PowerPoint</Application>
  <PresentationFormat>On-screen Show (4:3)</PresentationFormat>
  <Paragraphs>57</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Droimeann Cattle Society How to pay for registration of Cattle </vt:lpstr>
      <vt:lpstr>Droimeann Cattle Society Registration Fees (members only)</vt:lpstr>
      <vt:lpstr>Droimeann Cattle Society Registration Fees (Breeders Non Members)</vt:lpstr>
      <vt:lpstr>How to log on to Pay?</vt:lpstr>
      <vt:lpstr>Registrations</vt:lpstr>
      <vt:lpstr>Animal Naming Conventions (Letter) by year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Droimeann Cattle Society How to pay for registration of Cattle</dc:title>
  <dc:creator>User</dc:creator>
  <cp:lastModifiedBy>User</cp:lastModifiedBy>
  <cp:revision>15</cp:revision>
  <dcterms:created xsi:type="dcterms:W3CDTF">2024-02-15T21:24:33Z</dcterms:created>
  <dcterms:modified xsi:type="dcterms:W3CDTF">2025-09-08T20:33:48Z</dcterms:modified>
</cp:coreProperties>
</file>